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63" r:id="rId4"/>
    <p:sldId id="261" r:id="rId5"/>
    <p:sldId id="262" r:id="rId6"/>
    <p:sldId id="264" r:id="rId7"/>
    <p:sldId id="266" r:id="rId8"/>
    <p:sldId id="267" r:id="rId9"/>
    <p:sldId id="269" r:id="rId10"/>
    <p:sldId id="268" r:id="rId11"/>
    <p:sldId id="270" r:id="rId1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8FB837D-C827-4EFA-A057-4D05807E0F7C}" styleName="테마 스타일 1 - 강조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122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ko-KR" altLang="en-US" smtClean="0"/>
              <a:t>마스터 제목 스타일 편집</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8" name="Slide Number Placeholder 7"/>
          <p:cNvSpPr>
            <a:spLocks noGrp="1"/>
          </p:cNvSpPr>
          <p:nvPr>
            <p:ph type="sldNum" sz="quarter" idx="11"/>
          </p:nvPr>
        </p:nvSpPr>
        <p:spPr/>
        <p:txBody>
          <a:bodyPr/>
          <a:lstStyle/>
          <a:p>
            <a:fld id="{6AD022A2-6164-4CAE-BCF8-BFF723002F8F}" type="slidenum">
              <a:rPr lang="ko-KR" altLang="en-US" smtClean="0"/>
              <a:t>‹#›</a:t>
            </a:fld>
            <a:endParaRPr lang="ko-KR" altLang="en-US"/>
          </a:p>
        </p:txBody>
      </p:sp>
      <p:sp>
        <p:nvSpPr>
          <p:cNvPr id="9" name="Footer Placeholder 8"/>
          <p:cNvSpPr>
            <a:spLocks noGrp="1"/>
          </p:cNvSpPr>
          <p:nvPr>
            <p:ph type="ftr" sz="quarter" idx="12"/>
          </p:nvPr>
        </p:nvSpPr>
        <p:spPr/>
        <p:txBody>
          <a:bodyPr/>
          <a:lstStyle/>
          <a:p>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smtClean="0"/>
              <a:t>마스터 제목 스타일 편집</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ko-KR" altLang="en-US" smtClean="0"/>
              <a:t>마스터 텍스트 스타일을 편집합니다</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Date Placeholder 2"/>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6AD022A2-6164-4CAE-BCF8-BFF723002F8F}"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6AD022A2-6164-4CAE-BCF8-BFF723002F8F}" type="slidenum">
              <a:rPr lang="ko-KR" altLang="en-US" smtClean="0"/>
              <a:t>‹#›</a:t>
            </a:fld>
            <a:endParaRPr lang="ko-KR" altLang="en-US"/>
          </a:p>
        </p:txBody>
      </p:sp>
      <p:sp>
        <p:nvSpPr>
          <p:cNvPr id="8" name="Title 7"/>
          <p:cNvSpPr>
            <a:spLocks noGrp="1"/>
          </p:cNvSpPr>
          <p:nvPr>
            <p:ph type="title"/>
          </p:nvPr>
        </p:nvSpPr>
        <p:spPr/>
        <p:txBody>
          <a:bodyPr/>
          <a:lstStyle/>
          <a:p>
            <a:r>
              <a:rPr lang="ko-KR" altLang="en-US" smtClean="0"/>
              <a:t>마스터 제목 스타일 편집</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2E50649B-2B3F-4B3F-B34C-B6165FFF26D5}" type="datetimeFigureOut">
              <a:rPr lang="ko-KR" altLang="en-US" smtClean="0"/>
              <a:t>2014-03-29</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6AD022A2-6164-4CAE-BCF8-BFF723002F8F}" type="slidenum">
              <a:rPr lang="ko-KR" altLang="en-US" smtClean="0"/>
              <a:t>‹#›</a:t>
            </a:fld>
            <a:endParaRPr lang="ko-KR"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ko-KR" altLang="en-US" smtClean="0"/>
              <a:t>마스터 제목 스타일 편집</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2E50649B-2B3F-4B3F-B34C-B6165FFF26D5}" type="datetimeFigureOut">
              <a:rPr lang="ko-KR" altLang="en-US" smtClean="0"/>
              <a:t>2014-03-29</a:t>
            </a:fld>
            <a:endParaRPr lang="ko-KR"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ko-KR"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6AD022A2-6164-4CAE-BCF8-BFF723002F8F}" type="slidenum">
              <a:rPr lang="ko-KR" altLang="en-US" smtClean="0"/>
              <a:t>‹#›</a:t>
            </a:fld>
            <a:endParaRPr lang="ko-KR"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1"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1"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1"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152718"/>
            <a:ext cx="8147248" cy="1371600"/>
          </a:xfrm>
        </p:spPr>
        <p:txBody>
          <a:bodyPr>
            <a:normAutofit/>
          </a:bodyPr>
          <a:lstStyle/>
          <a:p>
            <a:r>
              <a:rPr lang="en-US" altLang="ko-KR" dirty="0" smtClean="0"/>
              <a:t>2-5. Environmental problems due to mining</a:t>
            </a:r>
            <a:endParaRPr lang="ko-KR" altLang="en-US" dirty="0"/>
          </a:p>
        </p:txBody>
      </p:sp>
      <p:sp>
        <p:nvSpPr>
          <p:cNvPr id="3" name="내용 개체 틀 2"/>
          <p:cNvSpPr>
            <a:spLocks noGrp="1"/>
          </p:cNvSpPr>
          <p:nvPr>
            <p:ph idx="1"/>
          </p:nvPr>
        </p:nvSpPr>
        <p:spPr/>
        <p:txBody>
          <a:bodyPr>
            <a:normAutofit fontScale="92500" lnSpcReduction="20000"/>
          </a:bodyPr>
          <a:lstStyle/>
          <a:p>
            <a:r>
              <a:rPr lang="en-US" altLang="ko-KR" sz="3200" dirty="0" smtClean="0"/>
              <a:t>2-5-1</a:t>
            </a:r>
            <a:r>
              <a:rPr lang="en-US" altLang="ko-KR" sz="3200" dirty="0" smtClean="0"/>
              <a:t>. </a:t>
            </a:r>
            <a:r>
              <a:rPr lang="en-US" altLang="ko-KR" sz="3200" dirty="0" smtClean="0"/>
              <a:t>Types of Environmental Problems</a:t>
            </a:r>
            <a:endParaRPr lang="en-US" altLang="ko-KR" sz="3200" dirty="0" smtClean="0"/>
          </a:p>
          <a:p>
            <a:endParaRPr lang="en-US" altLang="ko-KR" sz="3200" dirty="0" smtClean="0"/>
          </a:p>
          <a:p>
            <a:pPr marL="914400" lvl="1" indent="-457200"/>
            <a:r>
              <a:rPr lang="en-US" altLang="ko-KR" sz="2600" dirty="0" smtClean="0"/>
              <a:t>Health hazard due to increased particulates and gases</a:t>
            </a:r>
          </a:p>
          <a:p>
            <a:pPr marL="914400" lvl="1" indent="-457200"/>
            <a:r>
              <a:rPr lang="en-US" altLang="ko-KR" sz="2600" dirty="0" smtClean="0"/>
              <a:t>Safety issues (Accidents) during the development and transportation</a:t>
            </a:r>
          </a:p>
          <a:p>
            <a:pPr marL="914400" lvl="1" indent="-457200"/>
            <a:r>
              <a:rPr lang="en-US" altLang="ko-KR" sz="2600" dirty="0" smtClean="0"/>
              <a:t>Subsidence caused by the underground vacancies (voids) from the mining</a:t>
            </a:r>
          </a:p>
          <a:p>
            <a:pPr marL="914400" lvl="1" indent="-457200"/>
            <a:r>
              <a:rPr lang="en-US" altLang="ko-KR" sz="2600" dirty="0" smtClean="0"/>
              <a:t>Degrading (destruction) of the ecosystem  through the contamination by (acid) mine drainages</a:t>
            </a:r>
            <a:endParaRPr lang="en-US" altLang="ko-KR" dirty="0" smtClean="0"/>
          </a:p>
        </p:txBody>
      </p:sp>
    </p:spTree>
    <p:extLst>
      <p:ext uri="{BB962C8B-B14F-4D97-AF65-F5344CB8AC3E}">
        <p14:creationId xmlns:p14="http://schemas.microsoft.com/office/powerpoint/2010/main" val="2153334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1728788"/>
            <a:ext cx="4253458" cy="3036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6081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pPr lvl="1" indent="-457200"/>
            <a:r>
              <a:rPr lang="en-US" altLang="ko-KR" sz="2800" dirty="0" smtClean="0"/>
              <a:t>Impacts by AMD</a:t>
            </a:r>
          </a:p>
          <a:p>
            <a:pPr lvl="2" indent="-457200"/>
            <a:r>
              <a:rPr lang="en-US" altLang="ko-KR" sz="2600" dirty="0" smtClean="0"/>
              <a:t>Make it aesthetically bad</a:t>
            </a:r>
          </a:p>
          <a:p>
            <a:pPr lvl="2" indent="-457200"/>
            <a:r>
              <a:rPr lang="en-US" altLang="ko-KR" sz="2600" dirty="0" smtClean="0"/>
              <a:t>Degrade water quality </a:t>
            </a:r>
          </a:p>
          <a:p>
            <a:pPr lvl="2" indent="-457200"/>
            <a:r>
              <a:rPr lang="en-US" altLang="ko-KR" sz="2600" dirty="0" smtClean="0"/>
              <a:t>Destroy the ecosystem</a:t>
            </a:r>
          </a:p>
          <a:p>
            <a:pPr marL="0" lvl="1" indent="0">
              <a:buNone/>
            </a:pPr>
            <a:endParaRPr lang="pt-BR" altLang="ko-KR" dirty="0"/>
          </a:p>
          <a:p>
            <a:endParaRPr lang="en-US" altLang="ko-KR" dirty="0" smtClean="0"/>
          </a:p>
        </p:txBody>
      </p:sp>
    </p:spTree>
    <p:extLst>
      <p:ext uri="{BB962C8B-B14F-4D97-AF65-F5344CB8AC3E}">
        <p14:creationId xmlns:p14="http://schemas.microsoft.com/office/powerpoint/2010/main" val="31598676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2-5-2</a:t>
            </a:r>
            <a:r>
              <a:rPr lang="en-US" altLang="ko-KR" sz="3200" dirty="0" smtClean="0"/>
              <a:t>. </a:t>
            </a:r>
            <a:r>
              <a:rPr lang="en-US" altLang="ko-KR" sz="3200" dirty="0" smtClean="0"/>
              <a:t>Health Hazard</a:t>
            </a:r>
            <a:endParaRPr lang="en-US" altLang="ko-KR" sz="3200" dirty="0" smtClean="0"/>
          </a:p>
          <a:p>
            <a:endParaRPr lang="en-US" altLang="ko-KR" dirty="0" smtClean="0"/>
          </a:p>
          <a:p>
            <a:pPr marL="457200" indent="-457200">
              <a:buFont typeface="Arial" panose="020B0604020202020204" pitchFamily="34" charset="0"/>
              <a:buChar char="•"/>
            </a:pPr>
            <a:r>
              <a:rPr lang="en-US" altLang="ko-KR" sz="2800" b="0" dirty="0" smtClean="0"/>
              <a:t>Very similar of those described in 2-3.</a:t>
            </a:r>
            <a:endParaRPr lang="en-US" altLang="ko-KR" sz="2800" b="0" dirty="0" smtClean="0"/>
          </a:p>
          <a:p>
            <a:pPr lvl="1" indent="0">
              <a:buNone/>
            </a:pPr>
            <a:endParaRPr lang="en-US" altLang="ko-KR" sz="2800" b="0" dirty="0" smtClean="0"/>
          </a:p>
          <a:p>
            <a:r>
              <a:rPr lang="en-US" altLang="ko-KR" sz="3200" dirty="0" smtClean="0"/>
              <a:t>2-5-3. Safety </a:t>
            </a:r>
            <a:endParaRPr lang="en-US" altLang="ko-KR" sz="3200" dirty="0"/>
          </a:p>
          <a:p>
            <a:endParaRPr lang="en-US" altLang="ko-KR"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4420" y="2636912"/>
            <a:ext cx="5022726" cy="3999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51520" y="4636870"/>
            <a:ext cx="2980303" cy="1107996"/>
          </a:xfrm>
          <a:prstGeom prst="rect">
            <a:avLst/>
          </a:prstGeom>
          <a:noFill/>
        </p:spPr>
        <p:txBody>
          <a:bodyPr wrap="none" rtlCol="0">
            <a:spAutoFit/>
          </a:bodyPr>
          <a:lstStyle/>
          <a:p>
            <a:r>
              <a:rPr lang="en-US" dirty="0" smtClean="0"/>
              <a:t>Korean coal miners worked</a:t>
            </a:r>
          </a:p>
          <a:p>
            <a:r>
              <a:rPr lang="en-US" dirty="0" smtClean="0"/>
              <a:t>In German (without </a:t>
            </a:r>
          </a:p>
          <a:p>
            <a:r>
              <a:rPr lang="en-US" dirty="0" smtClean="0"/>
              <a:t>Masks)</a:t>
            </a:r>
          </a:p>
          <a:p>
            <a:r>
              <a:rPr lang="en-US" sz="1200" dirty="0"/>
              <a:t>http://iloverossi.egloos.com/476529</a:t>
            </a:r>
          </a:p>
        </p:txBody>
      </p:sp>
    </p:spTree>
    <p:extLst>
      <p:ext uri="{BB962C8B-B14F-4D97-AF65-F5344CB8AC3E}">
        <p14:creationId xmlns:p14="http://schemas.microsoft.com/office/powerpoint/2010/main" val="20250667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표 4"/>
          <p:cNvGraphicFramePr>
            <a:graphicFrameLocks noGrp="1"/>
          </p:cNvGraphicFramePr>
          <p:nvPr>
            <p:extLst>
              <p:ext uri="{D42A27DB-BD31-4B8C-83A1-F6EECF244321}">
                <p14:modId xmlns:p14="http://schemas.microsoft.com/office/powerpoint/2010/main" val="3498696496"/>
              </p:ext>
            </p:extLst>
          </p:nvPr>
        </p:nvGraphicFramePr>
        <p:xfrm>
          <a:off x="467544" y="2420888"/>
          <a:ext cx="7619997" cy="2191056"/>
        </p:xfrm>
        <a:graphic>
          <a:graphicData uri="http://schemas.openxmlformats.org/drawingml/2006/table">
            <a:tbl>
              <a:tblPr/>
              <a:tblGrid>
                <a:gridCol w="547764"/>
                <a:gridCol w="686715"/>
                <a:gridCol w="720080"/>
                <a:gridCol w="1152128"/>
                <a:gridCol w="1080120"/>
                <a:gridCol w="1152128"/>
                <a:gridCol w="1080120"/>
                <a:gridCol w="1200942"/>
              </a:tblGrid>
              <a:tr h="365176">
                <a:tc>
                  <a:txBody>
                    <a:bodyPr/>
                    <a:lstStyle/>
                    <a:p>
                      <a:pPr algn="r" fontAlgn="b"/>
                      <a:r>
                        <a:rPr lang="en-US" sz="1200" b="0" i="0" u="none" strike="noStrike" dirty="0">
                          <a:solidFill>
                            <a:srgbClr val="000000"/>
                          </a:solidFill>
                          <a:effectLst/>
                          <a:latin typeface="Calibri"/>
                        </a:rPr>
                        <a:t>Year</a:t>
                      </a:r>
                    </a:p>
                  </a:txBody>
                  <a:tcPr marL="9129" marR="9129" marT="9129" marB="0" anchor="b">
                    <a:lnL>
                      <a:noFill/>
                    </a:lnL>
                    <a:lnR>
                      <a:noFill/>
                    </a:lnR>
                    <a:lnT w="12700" cap="flat" cmpd="sng" algn="ctr">
                      <a:solidFill>
                        <a:srgbClr val="000000"/>
                      </a:solidFill>
                      <a:prstDash val="solid"/>
                      <a:round/>
                      <a:headEnd type="none" w="med" len="med"/>
                      <a:tailEnd type="none" w="med" len="med"/>
                    </a:lnT>
                    <a:lnB>
                      <a:noFill/>
                    </a:lnB>
                    <a:solidFill>
                      <a:srgbClr val="FCD5B4"/>
                    </a:solidFill>
                  </a:tcPr>
                </a:tc>
                <a:tc>
                  <a:txBody>
                    <a:bodyPr/>
                    <a:lstStyle/>
                    <a:p>
                      <a:pPr algn="r" fontAlgn="b"/>
                      <a:r>
                        <a:rPr lang="en-US" sz="1200" b="0" i="0" u="none" strike="noStrike">
                          <a:solidFill>
                            <a:srgbClr val="000000"/>
                          </a:solidFill>
                          <a:effectLst/>
                          <a:latin typeface="Calibri"/>
                        </a:rPr>
                        <a:t>All</a:t>
                      </a:r>
                    </a:p>
                  </a:txBody>
                  <a:tcPr marL="9129" marR="9129" marT="9129" marB="0" anchor="b">
                    <a:lnL>
                      <a:noFill/>
                    </a:lnL>
                    <a:lnR>
                      <a:noFill/>
                    </a:lnR>
                    <a:lnT w="12700" cap="flat" cmpd="sng" algn="ctr">
                      <a:solidFill>
                        <a:srgbClr val="000000"/>
                      </a:solidFill>
                      <a:prstDash val="solid"/>
                      <a:round/>
                      <a:headEnd type="none" w="med" len="med"/>
                      <a:tailEnd type="none" w="med" len="med"/>
                    </a:lnT>
                    <a:lnB>
                      <a:noFill/>
                    </a:lnB>
                    <a:solidFill>
                      <a:srgbClr val="FCD5B4"/>
                    </a:solidFill>
                  </a:tcPr>
                </a:tc>
                <a:tc>
                  <a:txBody>
                    <a:bodyPr/>
                    <a:lstStyle/>
                    <a:p>
                      <a:pPr algn="r" fontAlgn="b"/>
                      <a:r>
                        <a:rPr lang="en-US" sz="1200" b="0" i="0" u="none" strike="noStrike">
                          <a:solidFill>
                            <a:srgbClr val="000000"/>
                          </a:solidFill>
                          <a:effectLst/>
                          <a:latin typeface="Calibri"/>
                        </a:rPr>
                        <a:t>Mining</a:t>
                      </a:r>
                    </a:p>
                  </a:txBody>
                  <a:tcPr marL="9129" marR="9129" marT="9129" marB="0" anchor="b">
                    <a:lnL>
                      <a:noFill/>
                    </a:lnL>
                    <a:lnR>
                      <a:noFill/>
                    </a:lnR>
                    <a:lnT w="12700" cap="flat" cmpd="sng" algn="ctr">
                      <a:solidFill>
                        <a:srgbClr val="000000"/>
                      </a:solidFill>
                      <a:prstDash val="solid"/>
                      <a:round/>
                      <a:headEnd type="none" w="med" len="med"/>
                      <a:tailEnd type="none" w="med" len="med"/>
                    </a:lnT>
                    <a:lnB>
                      <a:noFill/>
                    </a:lnB>
                    <a:solidFill>
                      <a:srgbClr val="FCD5B4"/>
                    </a:solidFill>
                  </a:tcPr>
                </a:tc>
                <a:tc>
                  <a:txBody>
                    <a:bodyPr/>
                    <a:lstStyle/>
                    <a:p>
                      <a:pPr algn="r" fontAlgn="b"/>
                      <a:r>
                        <a:rPr lang="en-US" sz="1200" b="0" i="0" u="none" strike="noStrike" dirty="0">
                          <a:solidFill>
                            <a:srgbClr val="000000"/>
                          </a:solidFill>
                          <a:effectLst/>
                          <a:latin typeface="Calibri"/>
                        </a:rPr>
                        <a:t>Manufacturing</a:t>
                      </a:r>
                    </a:p>
                  </a:txBody>
                  <a:tcPr marL="9129" marR="9129" marT="9129" marB="0" anchor="b">
                    <a:lnL>
                      <a:noFill/>
                    </a:lnL>
                    <a:lnR>
                      <a:noFill/>
                    </a:lnR>
                    <a:lnT w="12700" cap="flat" cmpd="sng" algn="ctr">
                      <a:solidFill>
                        <a:srgbClr val="000000"/>
                      </a:solidFill>
                      <a:prstDash val="solid"/>
                      <a:round/>
                      <a:headEnd type="none" w="med" len="med"/>
                      <a:tailEnd type="none" w="med" len="med"/>
                    </a:lnT>
                    <a:lnB>
                      <a:noFill/>
                    </a:lnB>
                    <a:solidFill>
                      <a:srgbClr val="FCD5B4"/>
                    </a:solidFill>
                  </a:tcPr>
                </a:tc>
                <a:tc>
                  <a:txBody>
                    <a:bodyPr/>
                    <a:lstStyle/>
                    <a:p>
                      <a:pPr algn="r" fontAlgn="b"/>
                      <a:r>
                        <a:rPr lang="en-US" sz="1200" b="0" i="0" u="none" strike="noStrike">
                          <a:solidFill>
                            <a:srgbClr val="000000"/>
                          </a:solidFill>
                          <a:effectLst/>
                          <a:latin typeface="Calibri"/>
                        </a:rPr>
                        <a:t>Construction</a:t>
                      </a:r>
                    </a:p>
                  </a:txBody>
                  <a:tcPr marL="9129" marR="9129" marT="9129" marB="0" anchor="b">
                    <a:lnL>
                      <a:noFill/>
                    </a:lnL>
                    <a:lnR>
                      <a:noFill/>
                    </a:lnR>
                    <a:lnT w="12700" cap="flat" cmpd="sng" algn="ctr">
                      <a:solidFill>
                        <a:srgbClr val="000000"/>
                      </a:solidFill>
                      <a:prstDash val="solid"/>
                      <a:round/>
                      <a:headEnd type="none" w="med" len="med"/>
                      <a:tailEnd type="none" w="med" len="med"/>
                    </a:lnT>
                    <a:lnB>
                      <a:noFill/>
                    </a:lnB>
                    <a:solidFill>
                      <a:srgbClr val="FCD5B4"/>
                    </a:solidFill>
                  </a:tcPr>
                </a:tc>
                <a:tc>
                  <a:txBody>
                    <a:bodyPr/>
                    <a:lstStyle/>
                    <a:p>
                      <a:pPr algn="r" fontAlgn="b"/>
                      <a:r>
                        <a:rPr lang="en-US" sz="1200" b="0" i="0" u="none" strike="noStrike">
                          <a:solidFill>
                            <a:srgbClr val="000000"/>
                          </a:solidFill>
                          <a:effectLst/>
                          <a:latin typeface="Calibri"/>
                        </a:rPr>
                        <a:t>Home utilities</a:t>
                      </a:r>
                    </a:p>
                  </a:txBody>
                  <a:tcPr marL="9129" marR="9129" marT="9129" marB="0" anchor="b">
                    <a:lnL>
                      <a:noFill/>
                    </a:lnL>
                    <a:lnR>
                      <a:noFill/>
                    </a:lnR>
                    <a:lnT w="12700" cap="flat" cmpd="sng" algn="ctr">
                      <a:solidFill>
                        <a:srgbClr val="000000"/>
                      </a:solidFill>
                      <a:prstDash val="solid"/>
                      <a:round/>
                      <a:headEnd type="none" w="med" len="med"/>
                      <a:tailEnd type="none" w="med" len="med"/>
                    </a:lnT>
                    <a:lnB>
                      <a:noFill/>
                    </a:lnB>
                    <a:solidFill>
                      <a:srgbClr val="FCD5B4"/>
                    </a:solidFill>
                  </a:tcPr>
                </a:tc>
                <a:tc>
                  <a:txBody>
                    <a:bodyPr/>
                    <a:lstStyle/>
                    <a:p>
                      <a:pPr algn="r" fontAlgn="b"/>
                      <a:r>
                        <a:rPr lang="en-US" sz="1200" b="0" i="0" u="none" strike="noStrike">
                          <a:solidFill>
                            <a:srgbClr val="000000"/>
                          </a:solidFill>
                          <a:effectLst/>
                          <a:latin typeface="Calibri"/>
                        </a:rPr>
                        <a:t>Transportation</a:t>
                      </a:r>
                    </a:p>
                  </a:txBody>
                  <a:tcPr marL="9129" marR="9129" marT="9129" marB="0" anchor="b">
                    <a:lnL>
                      <a:noFill/>
                    </a:lnL>
                    <a:lnR>
                      <a:noFill/>
                    </a:lnR>
                    <a:lnT w="12700" cap="flat" cmpd="sng" algn="ctr">
                      <a:solidFill>
                        <a:srgbClr val="000000"/>
                      </a:solidFill>
                      <a:prstDash val="solid"/>
                      <a:round/>
                      <a:headEnd type="none" w="med" len="med"/>
                      <a:tailEnd type="none" w="med" len="med"/>
                    </a:lnT>
                    <a:lnB>
                      <a:noFill/>
                    </a:lnB>
                    <a:solidFill>
                      <a:srgbClr val="FCD5B4"/>
                    </a:solidFill>
                  </a:tcPr>
                </a:tc>
                <a:tc>
                  <a:txBody>
                    <a:bodyPr/>
                    <a:lstStyle/>
                    <a:p>
                      <a:pPr algn="r" fontAlgn="b"/>
                      <a:r>
                        <a:rPr lang="en-US" sz="1200" b="0" i="0" u="none" strike="noStrike" dirty="0">
                          <a:solidFill>
                            <a:srgbClr val="000000"/>
                          </a:solidFill>
                          <a:effectLst/>
                          <a:latin typeface="Calibri"/>
                        </a:rPr>
                        <a:t>Other Industrial</a:t>
                      </a:r>
                    </a:p>
                  </a:txBody>
                  <a:tcPr marL="9129" marR="9129" marT="9129" marB="0" anchor="b">
                    <a:lnL>
                      <a:noFill/>
                    </a:lnL>
                    <a:lnR>
                      <a:noFill/>
                    </a:lnR>
                    <a:lnT w="12700" cap="flat" cmpd="sng" algn="ctr">
                      <a:solidFill>
                        <a:srgbClr val="000000"/>
                      </a:solidFill>
                      <a:prstDash val="solid"/>
                      <a:round/>
                      <a:headEnd type="none" w="med" len="med"/>
                      <a:tailEnd type="none" w="med" len="med"/>
                    </a:lnT>
                    <a:lnB>
                      <a:noFill/>
                    </a:lnB>
                    <a:solidFill>
                      <a:srgbClr val="FCD5B4"/>
                    </a:solidFill>
                  </a:tcPr>
                </a:tc>
              </a:tr>
              <a:tr h="365176">
                <a:tc>
                  <a:txBody>
                    <a:bodyPr/>
                    <a:lstStyle/>
                    <a:p>
                      <a:pPr algn="r" fontAlgn="b"/>
                      <a:r>
                        <a:rPr lang="en-US" sz="1200" b="0" i="0" u="none" strike="noStrike">
                          <a:solidFill>
                            <a:srgbClr val="000000"/>
                          </a:solidFill>
                          <a:effectLst/>
                          <a:latin typeface="Calibri"/>
                        </a:rPr>
                        <a:t>1985</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3.15</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11.98</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3.15</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3.14</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0.75</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3.76</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1.13</a:t>
                      </a:r>
                    </a:p>
                  </a:txBody>
                  <a:tcPr marL="9129" marR="9129" marT="9129" marB="0" anchor="b">
                    <a:lnL>
                      <a:noFill/>
                    </a:lnL>
                    <a:lnR>
                      <a:noFill/>
                    </a:lnR>
                    <a:lnT>
                      <a:noFill/>
                    </a:lnT>
                    <a:lnB>
                      <a:noFill/>
                    </a:lnB>
                  </a:tcPr>
                </a:tc>
              </a:tr>
              <a:tr h="365176">
                <a:tc>
                  <a:txBody>
                    <a:bodyPr/>
                    <a:lstStyle/>
                    <a:p>
                      <a:pPr algn="r" fontAlgn="b"/>
                      <a:r>
                        <a:rPr lang="en-US" sz="1200" b="0" i="0" u="none" strike="noStrike">
                          <a:solidFill>
                            <a:srgbClr val="000000"/>
                          </a:solidFill>
                          <a:effectLst/>
                          <a:latin typeface="Calibri"/>
                        </a:rPr>
                        <a:t>1990</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1.76</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11.55</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1.87</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1.54</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0.49</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1.98</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0.96</a:t>
                      </a:r>
                    </a:p>
                  </a:txBody>
                  <a:tcPr marL="9129" marR="9129" marT="9129" marB="0" anchor="b">
                    <a:lnL>
                      <a:noFill/>
                    </a:lnL>
                    <a:lnR>
                      <a:noFill/>
                    </a:lnR>
                    <a:lnT>
                      <a:noFill/>
                    </a:lnT>
                    <a:lnB>
                      <a:noFill/>
                    </a:lnB>
                    <a:solidFill>
                      <a:srgbClr val="D8E4BC"/>
                    </a:solidFill>
                  </a:tcPr>
                </a:tc>
              </a:tr>
              <a:tr h="365176">
                <a:tc>
                  <a:txBody>
                    <a:bodyPr/>
                    <a:lstStyle/>
                    <a:p>
                      <a:pPr algn="r" fontAlgn="b"/>
                      <a:r>
                        <a:rPr lang="en-US" sz="1200" b="0" i="0" u="none" strike="noStrike">
                          <a:solidFill>
                            <a:srgbClr val="000000"/>
                          </a:solidFill>
                          <a:effectLst/>
                          <a:latin typeface="Calibri"/>
                        </a:rPr>
                        <a:t>1995</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0.99</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5.35</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1.18</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1.01</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0.28</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1.25</a:t>
                      </a:r>
                    </a:p>
                  </a:txBody>
                  <a:tcPr marL="9129" marR="9129" marT="9129"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0.46</a:t>
                      </a:r>
                    </a:p>
                  </a:txBody>
                  <a:tcPr marL="9129" marR="9129" marT="9129" marB="0" anchor="b">
                    <a:lnL>
                      <a:noFill/>
                    </a:lnL>
                    <a:lnR>
                      <a:noFill/>
                    </a:lnR>
                    <a:lnT>
                      <a:noFill/>
                    </a:lnT>
                    <a:lnB>
                      <a:noFill/>
                    </a:lnB>
                  </a:tcPr>
                </a:tc>
              </a:tr>
              <a:tr h="365176">
                <a:tc>
                  <a:txBody>
                    <a:bodyPr/>
                    <a:lstStyle/>
                    <a:p>
                      <a:pPr algn="r" fontAlgn="b"/>
                      <a:r>
                        <a:rPr lang="en-US" sz="1200" b="0" i="0" u="none" strike="noStrike">
                          <a:solidFill>
                            <a:srgbClr val="000000"/>
                          </a:solidFill>
                          <a:effectLst/>
                          <a:latin typeface="Calibri"/>
                        </a:rPr>
                        <a:t>2000</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0.73</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4.51</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1.21</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0.61</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0.27</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0.87</a:t>
                      </a:r>
                    </a:p>
                  </a:txBody>
                  <a:tcPr marL="9129" marR="9129" marT="9129" marB="0" anchor="b">
                    <a:lnL>
                      <a:noFill/>
                    </a:lnL>
                    <a:lnR>
                      <a:noFill/>
                    </a:lnR>
                    <a:lnT>
                      <a:noFill/>
                    </a:lnT>
                    <a:lnB>
                      <a:noFill/>
                    </a:lnB>
                    <a:solidFill>
                      <a:srgbClr val="D8E4BC"/>
                    </a:solidFill>
                  </a:tcPr>
                </a:tc>
                <a:tc>
                  <a:txBody>
                    <a:bodyPr/>
                    <a:lstStyle/>
                    <a:p>
                      <a:pPr algn="r" fontAlgn="b"/>
                      <a:r>
                        <a:rPr lang="en-US" sz="1200" b="0" i="0" u="none" strike="noStrike">
                          <a:solidFill>
                            <a:srgbClr val="000000"/>
                          </a:solidFill>
                          <a:effectLst/>
                          <a:latin typeface="Calibri"/>
                        </a:rPr>
                        <a:t>0.41</a:t>
                      </a:r>
                    </a:p>
                  </a:txBody>
                  <a:tcPr marL="9129" marR="9129" marT="9129" marB="0" anchor="b">
                    <a:lnL>
                      <a:noFill/>
                    </a:lnL>
                    <a:lnR>
                      <a:noFill/>
                    </a:lnR>
                    <a:lnT>
                      <a:noFill/>
                    </a:lnT>
                    <a:lnB>
                      <a:noFill/>
                    </a:lnB>
                    <a:solidFill>
                      <a:srgbClr val="D8E4BC"/>
                    </a:solidFill>
                  </a:tcPr>
                </a:tc>
              </a:tr>
              <a:tr h="365176">
                <a:tc>
                  <a:txBody>
                    <a:bodyPr/>
                    <a:lstStyle/>
                    <a:p>
                      <a:pPr algn="r" fontAlgn="b"/>
                      <a:r>
                        <a:rPr lang="en-US" sz="1200" b="0" i="0" u="none" strike="noStrike">
                          <a:solidFill>
                            <a:srgbClr val="000000"/>
                          </a:solidFill>
                          <a:effectLst/>
                          <a:latin typeface="Calibri"/>
                        </a:rPr>
                        <a:t>2005</a:t>
                      </a:r>
                    </a:p>
                  </a:txBody>
                  <a:tcPr marL="9129" marR="9129" marT="912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effectLst/>
                          <a:latin typeface="Calibri"/>
                        </a:rPr>
                        <a:t>0.77</a:t>
                      </a:r>
                    </a:p>
                  </a:txBody>
                  <a:tcPr marL="9129" marR="9129" marT="912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effectLst/>
                          <a:latin typeface="Calibri"/>
                        </a:rPr>
                        <a:t>14.1</a:t>
                      </a:r>
                    </a:p>
                  </a:txBody>
                  <a:tcPr marL="9129" marR="9129" marT="912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effectLst/>
                          <a:latin typeface="Calibri"/>
                        </a:rPr>
                        <a:t>1.18</a:t>
                      </a:r>
                    </a:p>
                  </a:txBody>
                  <a:tcPr marL="9129" marR="9129" marT="912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effectLst/>
                          <a:latin typeface="Calibri"/>
                        </a:rPr>
                        <a:t>0.75</a:t>
                      </a:r>
                    </a:p>
                  </a:txBody>
                  <a:tcPr marL="9129" marR="9129" marT="912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effectLst/>
                          <a:latin typeface="Calibri"/>
                        </a:rPr>
                        <a:t>0.24</a:t>
                      </a:r>
                    </a:p>
                  </a:txBody>
                  <a:tcPr marL="9129" marR="9129" marT="912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effectLst/>
                          <a:latin typeface="Calibri"/>
                        </a:rPr>
                        <a:t>0.7</a:t>
                      </a:r>
                    </a:p>
                  </a:txBody>
                  <a:tcPr marL="9129" marR="9129" marT="912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rgbClr val="000000"/>
                          </a:solidFill>
                          <a:effectLst/>
                          <a:latin typeface="Calibri"/>
                        </a:rPr>
                        <a:t>0.51</a:t>
                      </a:r>
                    </a:p>
                  </a:txBody>
                  <a:tcPr marL="9129" marR="9129" marT="9129"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395536" y="1628800"/>
            <a:ext cx="7949612" cy="646331"/>
          </a:xfrm>
          <a:prstGeom prst="rect">
            <a:avLst/>
          </a:prstGeom>
          <a:noFill/>
        </p:spPr>
        <p:txBody>
          <a:bodyPr wrap="none" rtlCol="0">
            <a:spAutoFit/>
          </a:bodyPr>
          <a:lstStyle/>
          <a:p>
            <a:r>
              <a:rPr lang="en-US" dirty="0" smtClean="0"/>
              <a:t>Comparison of the casualty rates (=# casualties/# total worker *100) among </a:t>
            </a:r>
          </a:p>
          <a:p>
            <a:r>
              <a:rPr lang="en-US" dirty="0" smtClean="0"/>
              <a:t>different industrial categories</a:t>
            </a:r>
            <a:endParaRPr lang="en-US" dirty="0"/>
          </a:p>
        </p:txBody>
      </p:sp>
      <p:sp>
        <p:nvSpPr>
          <p:cNvPr id="7" name="TextBox 6"/>
          <p:cNvSpPr txBox="1"/>
          <p:nvPr/>
        </p:nvSpPr>
        <p:spPr>
          <a:xfrm>
            <a:off x="683568" y="4941168"/>
            <a:ext cx="4826962" cy="369332"/>
          </a:xfrm>
          <a:prstGeom prst="rect">
            <a:avLst/>
          </a:prstGeom>
          <a:noFill/>
        </p:spPr>
        <p:txBody>
          <a:bodyPr wrap="none" rtlCol="0">
            <a:spAutoFit/>
          </a:bodyPr>
          <a:lstStyle/>
          <a:p>
            <a:r>
              <a:rPr lang="en-US" dirty="0" smtClean="0"/>
              <a:t>(Korean Statistical Information Service, 2009)</a:t>
            </a:r>
            <a:endParaRPr lang="en-US" dirty="0"/>
          </a:p>
        </p:txBody>
      </p:sp>
    </p:spTree>
    <p:extLst>
      <p:ext uri="{BB962C8B-B14F-4D97-AF65-F5344CB8AC3E}">
        <p14:creationId xmlns:p14="http://schemas.microsoft.com/office/powerpoint/2010/main" val="4261866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2-4-3. </a:t>
            </a:r>
            <a:r>
              <a:rPr lang="en-US" altLang="ko-KR" sz="3200" dirty="0" smtClean="0"/>
              <a:t>Subsidence</a:t>
            </a:r>
            <a:endParaRPr lang="en-US" altLang="ko-KR" sz="3200" dirty="0" smtClean="0"/>
          </a:p>
          <a:p>
            <a:endParaRPr lang="en-US" altLang="ko-KR" dirty="0" smtClean="0"/>
          </a:p>
          <a:p>
            <a:pPr lvl="1" indent="0">
              <a:buNone/>
            </a:pPr>
            <a:endParaRPr lang="en-US" altLang="ko-KR" sz="2800" b="0" dirty="0" smtClean="0"/>
          </a:p>
          <a:p>
            <a:endParaRPr lang="en-US" altLang="ko-KR" dirty="0" smtClean="0"/>
          </a:p>
        </p:txBody>
      </p:sp>
      <p:pic>
        <p:nvPicPr>
          <p:cNvPr id="103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5" y="1268760"/>
            <a:ext cx="3723390"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246292" y="5797906"/>
            <a:ext cx="6930102" cy="646331"/>
          </a:xfrm>
          <a:prstGeom prst="rect">
            <a:avLst/>
          </a:prstGeom>
          <a:noFill/>
        </p:spPr>
        <p:txBody>
          <a:bodyPr wrap="none" rtlCol="0">
            <a:spAutoFit/>
          </a:bodyPr>
          <a:lstStyle/>
          <a:p>
            <a:r>
              <a:rPr lang="en-US" dirty="0" smtClean="0"/>
              <a:t>Subsidence  due to the collapsing of the underneath mine </a:t>
            </a:r>
            <a:r>
              <a:rPr lang="en-US" dirty="0" err="1" smtClean="0"/>
              <a:t>adits</a:t>
            </a:r>
            <a:r>
              <a:rPr lang="en-US" dirty="0" smtClean="0"/>
              <a:t> in </a:t>
            </a:r>
          </a:p>
          <a:p>
            <a:r>
              <a:rPr lang="en-US" dirty="0" err="1" smtClean="0"/>
              <a:t>Ggotdongnae</a:t>
            </a:r>
            <a:r>
              <a:rPr lang="en-US" dirty="0" smtClean="0"/>
              <a:t>, </a:t>
            </a:r>
            <a:r>
              <a:rPr lang="en-US" dirty="0" err="1" smtClean="0"/>
              <a:t>Eumseung</a:t>
            </a:r>
            <a:r>
              <a:rPr lang="en-US" dirty="0" smtClean="0"/>
              <a:t>, </a:t>
            </a:r>
            <a:r>
              <a:rPr lang="en-US" dirty="0" err="1" smtClean="0"/>
              <a:t>Choongbook</a:t>
            </a:r>
            <a:r>
              <a:rPr lang="en-US" dirty="0" smtClean="0"/>
              <a:t> (May 24, 2008)</a:t>
            </a:r>
          </a:p>
        </p:txBody>
      </p:sp>
      <p:sp>
        <p:nvSpPr>
          <p:cNvPr id="5" name="직사각형 4"/>
          <p:cNvSpPr/>
          <p:nvPr/>
        </p:nvSpPr>
        <p:spPr>
          <a:xfrm>
            <a:off x="2099623" y="6441161"/>
            <a:ext cx="4572000" cy="276999"/>
          </a:xfrm>
          <a:prstGeom prst="rect">
            <a:avLst/>
          </a:prstGeom>
        </p:spPr>
        <p:txBody>
          <a:bodyPr>
            <a:spAutoFit/>
          </a:bodyPr>
          <a:lstStyle/>
          <a:p>
            <a:r>
              <a:rPr lang="en-US" sz="1200" dirty="0"/>
              <a:t> http://www.donga.com/fbin/output?n=200805240249</a:t>
            </a:r>
          </a:p>
        </p:txBody>
      </p:sp>
    </p:spTree>
    <p:extLst>
      <p:ext uri="{BB962C8B-B14F-4D97-AF65-F5344CB8AC3E}">
        <p14:creationId xmlns:p14="http://schemas.microsoft.com/office/powerpoint/2010/main" val="11603988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2125" y="262880"/>
            <a:ext cx="5619750"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395536" y="4221088"/>
            <a:ext cx="8352928" cy="2308324"/>
          </a:xfrm>
          <a:prstGeom prst="rect">
            <a:avLst/>
          </a:prstGeom>
        </p:spPr>
        <p:txBody>
          <a:bodyPr wrap="square">
            <a:spAutoFit/>
          </a:bodyPr>
          <a:lstStyle/>
          <a:p>
            <a:r>
              <a:rPr lang="en-US" sz="1200" dirty="0"/>
              <a:t>The Crooked House, </a:t>
            </a:r>
            <a:r>
              <a:rPr lang="en-US" sz="1200" dirty="0" smtClean="0"/>
              <a:t>Dudley</a:t>
            </a:r>
            <a:endParaRPr lang="en-US" sz="1200" dirty="0"/>
          </a:p>
          <a:p>
            <a:endParaRPr lang="en-US" sz="1200" dirty="0"/>
          </a:p>
          <a:p>
            <a:endParaRPr lang="en-US" sz="1200" dirty="0"/>
          </a:p>
          <a:p>
            <a:r>
              <a:rPr lang="en-US" sz="1200" dirty="0"/>
              <a:t>This pub and restaurant is not like your usual local. As its name suggests, the building leans making it look tipsy. It was built in 1765 but was affected by subsidence due to local mining in the 1800s, leading to one side of the building being four feet lower than the other! The Crooked House attracts intrigued drinkers from all over to see its leaning walls and glasses slide across the tables. </a:t>
            </a:r>
          </a:p>
          <a:p>
            <a:endParaRPr lang="en-US" sz="1200" dirty="0"/>
          </a:p>
          <a:p>
            <a:r>
              <a:rPr lang="en-US" sz="1200" dirty="0"/>
              <a:t>Although the walls are crooked, the floors are straight, creating interesting optical illusions and the owners have annual inspections carried out - just in case it moves! Visit </a:t>
            </a:r>
            <a:r>
              <a:rPr lang="en-US" sz="1200" dirty="0" smtClean="0"/>
              <a:t>thecrooked-house.co.uk</a:t>
            </a:r>
          </a:p>
          <a:p>
            <a:endParaRPr lang="en-US" sz="1200" dirty="0"/>
          </a:p>
          <a:p>
            <a:r>
              <a:rPr lang="en-US" sz="1200" dirty="0"/>
              <a:t>http://travel.aol.co.uk/2011/05/18/ten-of-the-weirdest-tourist-attractions-in-britain/#!slide=aol_1249878</a:t>
            </a:r>
          </a:p>
        </p:txBody>
      </p:sp>
    </p:spTree>
    <p:extLst>
      <p:ext uri="{BB962C8B-B14F-4D97-AF65-F5344CB8AC3E}">
        <p14:creationId xmlns:p14="http://schemas.microsoft.com/office/powerpoint/2010/main" val="248118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89620"/>
            <a:ext cx="6879920" cy="4507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115616" y="5229200"/>
            <a:ext cx="5570756" cy="646331"/>
          </a:xfrm>
          <a:prstGeom prst="rect">
            <a:avLst/>
          </a:prstGeom>
          <a:noFill/>
        </p:spPr>
        <p:txBody>
          <a:bodyPr wrap="none" rtlCol="0">
            <a:spAutoFit/>
          </a:bodyPr>
          <a:lstStyle/>
          <a:p>
            <a:r>
              <a:rPr lang="en-US" dirty="0" smtClean="0"/>
              <a:t>Subsidence (sinkholes) in Indiana due to coal mining</a:t>
            </a:r>
          </a:p>
          <a:p>
            <a:r>
              <a:rPr lang="en-US" dirty="0"/>
              <a:t>http://igs.indiana.edu/Hazards/Subsidence.cfm</a:t>
            </a:r>
          </a:p>
        </p:txBody>
      </p:sp>
    </p:spTree>
    <p:extLst>
      <p:ext uri="{BB962C8B-B14F-4D97-AF65-F5344CB8AC3E}">
        <p14:creationId xmlns:p14="http://schemas.microsoft.com/office/powerpoint/2010/main" val="2619890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692696"/>
            <a:ext cx="7620000" cy="5433467"/>
          </a:xfrm>
        </p:spPr>
        <p:txBody>
          <a:bodyPr>
            <a:normAutofit/>
          </a:bodyPr>
          <a:lstStyle/>
          <a:p>
            <a:r>
              <a:rPr lang="en-US" altLang="ko-KR" sz="3200" dirty="0" smtClean="0"/>
              <a:t>2-4-4. Acid mine drainage (AMD)</a:t>
            </a:r>
          </a:p>
          <a:p>
            <a:pPr lvl="1" indent="-457200"/>
            <a:endParaRPr lang="en-US" altLang="ko-KR" sz="2800" dirty="0" smtClean="0"/>
          </a:p>
          <a:p>
            <a:pPr lvl="1" indent="-457200"/>
            <a:r>
              <a:rPr lang="en-US" altLang="ko-KR" sz="2200" dirty="0" smtClean="0"/>
              <a:t>Acid generation: by oxidation of pyrite (or other sulfides)</a:t>
            </a:r>
          </a:p>
          <a:p>
            <a:pPr lvl="1" indent="-457200"/>
            <a:endParaRPr lang="en-US" altLang="ko-KR" sz="2800" dirty="0" smtClean="0"/>
          </a:p>
          <a:p>
            <a:pPr lvl="2" indent="-457200"/>
            <a:r>
              <a:rPr lang="pt-BR" altLang="ko-KR" sz="2000" dirty="0" smtClean="0"/>
              <a:t>FeS</a:t>
            </a:r>
            <a:r>
              <a:rPr lang="pt-BR" altLang="ko-KR" sz="2000" baseline="-25000" dirty="0" smtClean="0"/>
              <a:t>2</a:t>
            </a:r>
            <a:r>
              <a:rPr lang="pt-BR" altLang="ko-KR" sz="2000" dirty="0" smtClean="0"/>
              <a:t> </a:t>
            </a:r>
            <a:r>
              <a:rPr lang="pt-BR" altLang="ko-KR" sz="2000" dirty="0"/>
              <a:t>+ 3.5O</a:t>
            </a:r>
            <a:r>
              <a:rPr lang="pt-BR" altLang="ko-KR" sz="2000" baseline="-25000" dirty="0"/>
              <a:t>2</a:t>
            </a:r>
            <a:r>
              <a:rPr lang="pt-BR" altLang="ko-KR" sz="2000" dirty="0"/>
              <a:t>(aq) + H</a:t>
            </a:r>
            <a:r>
              <a:rPr lang="pt-BR" altLang="ko-KR" sz="2000" baseline="-25000" dirty="0"/>
              <a:t>2</a:t>
            </a:r>
            <a:r>
              <a:rPr lang="pt-BR" altLang="ko-KR" sz="2000" dirty="0"/>
              <a:t>O = Fe</a:t>
            </a:r>
            <a:r>
              <a:rPr lang="pt-BR" altLang="ko-KR" sz="2000" baseline="30000" dirty="0"/>
              <a:t>2+</a:t>
            </a:r>
            <a:r>
              <a:rPr lang="pt-BR" altLang="ko-KR" sz="2000" dirty="0"/>
              <a:t> + 2SO</a:t>
            </a:r>
            <a:r>
              <a:rPr lang="pt-BR" altLang="ko-KR" sz="2000" baseline="-25000" dirty="0"/>
              <a:t>4</a:t>
            </a:r>
            <a:r>
              <a:rPr lang="pt-BR" altLang="ko-KR" sz="2000" baseline="30000" dirty="0"/>
              <a:t>2-</a:t>
            </a:r>
            <a:r>
              <a:rPr lang="pt-BR" altLang="ko-KR" sz="2000" dirty="0"/>
              <a:t> + </a:t>
            </a:r>
            <a:r>
              <a:rPr lang="pt-BR" altLang="ko-KR" sz="2000" dirty="0" smtClean="0"/>
              <a:t>2H</a:t>
            </a:r>
            <a:r>
              <a:rPr lang="pt-BR" altLang="ko-KR" sz="2000" baseline="30000" dirty="0" smtClean="0"/>
              <a:t>+</a:t>
            </a:r>
          </a:p>
          <a:p>
            <a:pPr lvl="2" indent="-457200"/>
            <a:r>
              <a:rPr lang="pt-BR" altLang="ko-KR" sz="2000" dirty="0" smtClean="0"/>
              <a:t>Fe</a:t>
            </a:r>
            <a:r>
              <a:rPr lang="pt-BR" altLang="ko-KR" sz="2000" baseline="30000" dirty="0" smtClean="0"/>
              <a:t>2</a:t>
            </a:r>
            <a:r>
              <a:rPr lang="pt-BR" altLang="ko-KR" sz="2000" baseline="30000" dirty="0"/>
              <a:t>+</a:t>
            </a:r>
            <a:r>
              <a:rPr lang="pt-BR" altLang="ko-KR" sz="2000" dirty="0"/>
              <a:t> + 0.25O</a:t>
            </a:r>
            <a:r>
              <a:rPr lang="pt-BR" altLang="ko-KR" sz="2000" baseline="-25000" dirty="0"/>
              <a:t>2</a:t>
            </a:r>
            <a:r>
              <a:rPr lang="pt-BR" altLang="ko-KR" sz="2000" dirty="0"/>
              <a:t>(aq) + H</a:t>
            </a:r>
            <a:r>
              <a:rPr lang="pt-BR" altLang="ko-KR" sz="2000" baseline="30000" dirty="0"/>
              <a:t>+</a:t>
            </a:r>
            <a:r>
              <a:rPr lang="pt-BR" altLang="ko-KR" sz="2000" dirty="0"/>
              <a:t> = Fe</a:t>
            </a:r>
            <a:r>
              <a:rPr lang="pt-BR" altLang="ko-KR" sz="2000" baseline="30000" dirty="0"/>
              <a:t>3+</a:t>
            </a:r>
            <a:r>
              <a:rPr lang="pt-BR" altLang="ko-KR" sz="2000" dirty="0"/>
              <a:t> + </a:t>
            </a:r>
            <a:r>
              <a:rPr lang="pt-BR" altLang="ko-KR" sz="2000" dirty="0" smtClean="0"/>
              <a:t>0.5H</a:t>
            </a:r>
            <a:r>
              <a:rPr lang="pt-BR" altLang="ko-KR" sz="2000" baseline="-25000" dirty="0" smtClean="0"/>
              <a:t>2</a:t>
            </a:r>
            <a:r>
              <a:rPr lang="pt-BR" altLang="ko-KR" sz="2000" dirty="0" smtClean="0"/>
              <a:t>O</a:t>
            </a:r>
          </a:p>
          <a:p>
            <a:pPr lvl="2" indent="-457200"/>
            <a:r>
              <a:rPr lang="pt-BR" altLang="ko-KR" sz="2000" dirty="0" smtClean="0"/>
              <a:t>FeS</a:t>
            </a:r>
            <a:r>
              <a:rPr lang="pt-BR" altLang="ko-KR" sz="2000" baseline="-25000" dirty="0" smtClean="0"/>
              <a:t>2</a:t>
            </a:r>
            <a:r>
              <a:rPr lang="pt-BR" altLang="ko-KR" sz="2000" dirty="0" smtClean="0"/>
              <a:t> </a:t>
            </a:r>
            <a:r>
              <a:rPr lang="pt-BR" altLang="ko-KR" sz="2000" dirty="0"/>
              <a:t>+ 14Fe</a:t>
            </a:r>
            <a:r>
              <a:rPr lang="pt-BR" altLang="ko-KR" sz="2000" baseline="30000" dirty="0"/>
              <a:t>3+</a:t>
            </a:r>
            <a:r>
              <a:rPr lang="pt-BR" altLang="ko-KR" sz="2000" dirty="0"/>
              <a:t> + 8H</a:t>
            </a:r>
            <a:r>
              <a:rPr lang="pt-BR" altLang="ko-KR" sz="2000" baseline="-25000" dirty="0"/>
              <a:t>2</a:t>
            </a:r>
            <a:r>
              <a:rPr lang="pt-BR" altLang="ko-KR" sz="2000" dirty="0"/>
              <a:t>O = 15Fe</a:t>
            </a:r>
            <a:r>
              <a:rPr lang="pt-BR" altLang="ko-KR" sz="2000" baseline="30000" dirty="0"/>
              <a:t>2+</a:t>
            </a:r>
            <a:r>
              <a:rPr lang="pt-BR" altLang="ko-KR" sz="2000" dirty="0"/>
              <a:t> + 2SO</a:t>
            </a:r>
            <a:r>
              <a:rPr lang="pt-BR" altLang="ko-KR" sz="2000" baseline="-25000" dirty="0"/>
              <a:t>4</a:t>
            </a:r>
            <a:r>
              <a:rPr lang="pt-BR" altLang="ko-KR" sz="2000" baseline="30000" dirty="0"/>
              <a:t>2-</a:t>
            </a:r>
            <a:r>
              <a:rPr lang="pt-BR" altLang="ko-KR" sz="2000" dirty="0"/>
              <a:t> + 16H</a:t>
            </a:r>
            <a:r>
              <a:rPr lang="pt-BR" altLang="ko-KR" sz="2000" baseline="30000" dirty="0" smtClean="0"/>
              <a:t>+</a:t>
            </a:r>
            <a:endParaRPr lang="pt-BR" altLang="ko-KR" sz="2000" dirty="0" smtClean="0"/>
          </a:p>
          <a:p>
            <a:pPr lvl="2" indent="-457200"/>
            <a:r>
              <a:rPr lang="pt-BR" altLang="ko-KR" sz="2000" dirty="0" smtClean="0"/>
              <a:t>Fe</a:t>
            </a:r>
            <a:r>
              <a:rPr lang="pt-BR" altLang="ko-KR" sz="2000" baseline="30000" dirty="0"/>
              <a:t>3+</a:t>
            </a:r>
            <a:r>
              <a:rPr lang="pt-BR" altLang="ko-KR" sz="2000" dirty="0" smtClean="0"/>
              <a:t> + 2H</a:t>
            </a:r>
            <a:r>
              <a:rPr lang="pt-BR" altLang="ko-KR" sz="2000" baseline="-25000" dirty="0" smtClean="0"/>
              <a:t>2</a:t>
            </a:r>
            <a:r>
              <a:rPr lang="pt-BR" altLang="ko-KR" sz="2000" dirty="0" smtClean="0"/>
              <a:t>O = FeOOH + 2H</a:t>
            </a:r>
            <a:r>
              <a:rPr lang="pt-BR" altLang="ko-KR" sz="2000" baseline="30000" dirty="0"/>
              <a:t> +</a:t>
            </a:r>
            <a:endParaRPr lang="pt-BR" altLang="ko-KR" sz="2000" dirty="0" smtClean="0"/>
          </a:p>
          <a:p>
            <a:pPr lvl="2" indent="-457200"/>
            <a:endParaRPr lang="pt-BR" altLang="ko-KR" sz="2000" baseline="30000" dirty="0"/>
          </a:p>
          <a:p>
            <a:pPr lvl="1" indent="-457200"/>
            <a:r>
              <a:rPr lang="pt-BR" altLang="ko-KR" sz="2200" dirty="0" smtClean="0"/>
              <a:t>Can be accelerated by microbes (typically, </a:t>
            </a:r>
            <a:r>
              <a:rPr lang="pt-BR" altLang="ko-KR" sz="2200" i="1" dirty="0" smtClean="0"/>
              <a:t>Acidithiobacillus ferrooxidans</a:t>
            </a:r>
            <a:r>
              <a:rPr lang="pt-BR" altLang="ko-KR" sz="2200" dirty="0" smtClean="0"/>
              <a:t>)</a:t>
            </a:r>
            <a:endParaRPr lang="pt-BR" altLang="ko-KR" sz="2200" baseline="30000" dirty="0"/>
          </a:p>
          <a:p>
            <a:endParaRPr lang="en-US" altLang="ko-KR" dirty="0" smtClean="0"/>
          </a:p>
        </p:txBody>
      </p:sp>
      <p:pic>
        <p:nvPicPr>
          <p:cNvPr id="61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6990" y="5150326"/>
            <a:ext cx="2381250"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6990" y="92294"/>
            <a:ext cx="238125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62524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404663"/>
            <a:ext cx="3585999" cy="5400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2339752" y="5949280"/>
            <a:ext cx="4572000" cy="461665"/>
          </a:xfrm>
          <a:prstGeom prst="rect">
            <a:avLst/>
          </a:prstGeom>
        </p:spPr>
        <p:txBody>
          <a:bodyPr>
            <a:spAutoFit/>
          </a:bodyPr>
          <a:lstStyle/>
          <a:p>
            <a:r>
              <a:rPr lang="en-US" sz="1200" dirty="0"/>
              <a:t>Acid mine drainage in a stream just outside of Pittsburgh, </a:t>
            </a:r>
            <a:r>
              <a:rPr lang="en-US" sz="1200" dirty="0" smtClean="0"/>
              <a:t>PA.</a:t>
            </a:r>
          </a:p>
          <a:p>
            <a:r>
              <a:rPr lang="en-US" sz="1200" dirty="0"/>
              <a:t>http://microbewiki.kenyon.edu/index.php/Acid_mine_drainage</a:t>
            </a:r>
          </a:p>
        </p:txBody>
      </p:sp>
    </p:spTree>
    <p:extLst>
      <p:ext uri="{BB962C8B-B14F-4D97-AF65-F5344CB8AC3E}">
        <p14:creationId xmlns:p14="http://schemas.microsoft.com/office/powerpoint/2010/main" val="4131725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4664"/>
            <a:ext cx="2857500" cy="203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1028" y="1988840"/>
            <a:ext cx="5238750"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691680" y="6165304"/>
            <a:ext cx="6462464" cy="276999"/>
          </a:xfrm>
          <a:prstGeom prst="rect">
            <a:avLst/>
          </a:prstGeom>
        </p:spPr>
        <p:txBody>
          <a:bodyPr wrap="square">
            <a:spAutoFit/>
          </a:bodyPr>
          <a:lstStyle/>
          <a:p>
            <a:r>
              <a:rPr lang="en-US" sz="1200" dirty="0"/>
              <a:t>http://www.baekdudaegan.or.kr/newpage/bbs/board.php?bo_table=tb11&amp;wr_id=117</a:t>
            </a:r>
          </a:p>
        </p:txBody>
      </p:sp>
    </p:spTree>
    <p:extLst>
      <p:ext uri="{BB962C8B-B14F-4D97-AF65-F5344CB8AC3E}">
        <p14:creationId xmlns:p14="http://schemas.microsoft.com/office/powerpoint/2010/main" val="17532722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필수">
  <a:themeElements>
    <a:clrScheme name="필수">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필수">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필수">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1362</TotalTime>
  <Words>437</Words>
  <Application>Microsoft Office PowerPoint</Application>
  <PresentationFormat>화면 슬라이드 쇼(4:3)</PresentationFormat>
  <Paragraphs>99</Paragraphs>
  <Slides>11</Slides>
  <Notes>0</Notes>
  <HiddenSlides>0</HiddenSlides>
  <MMClips>0</MMClips>
  <ScaleCrop>false</ScaleCrop>
  <HeadingPairs>
    <vt:vector size="4" baseType="variant">
      <vt:variant>
        <vt:lpstr>테마</vt:lpstr>
      </vt:variant>
      <vt:variant>
        <vt:i4>1</vt:i4>
      </vt:variant>
      <vt:variant>
        <vt:lpstr>슬라이드 제목</vt:lpstr>
      </vt:variant>
      <vt:variant>
        <vt:i4>11</vt:i4>
      </vt:variant>
    </vt:vector>
  </HeadingPairs>
  <TitlesOfParts>
    <vt:vector size="12" baseType="lpstr">
      <vt:lpstr>필수</vt:lpstr>
      <vt:lpstr>2-5. Environmental problems due to mining</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지구의 선물, 그 빛과 그림자 제 1장 행성 지구</dc:title>
  <dc:creator>jyy</dc:creator>
  <cp:lastModifiedBy>jyy</cp:lastModifiedBy>
  <cp:revision>71</cp:revision>
  <dcterms:created xsi:type="dcterms:W3CDTF">2013-09-03T00:41:18Z</dcterms:created>
  <dcterms:modified xsi:type="dcterms:W3CDTF">2014-03-29T08:00:42Z</dcterms:modified>
</cp:coreProperties>
</file>